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8A3A34-A76A-4CAC-ADF0-A3EED9854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CB1054-BB86-7412-549A-A88516C5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82F48D-94B2-15F9-4734-0533003B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80AA9-27EF-DD25-9142-5B5F85DA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61C770-4151-B3EA-765C-E963EA1C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D6E24-004D-4C36-359B-85F3B79E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0F59D7-9D47-994F-DA69-81F917E8F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66C58D-6D1D-282E-D21E-7582C273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755F80-A2F0-6804-69D8-DBDF0BA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F08C1-6F69-6D85-9DBB-0BF4C2CC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5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B3D3CD6-3D3B-C2AB-61CA-73E10532C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4E2299-8233-97ED-2497-F868DBBED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9B4769-5328-0F6B-E597-368EC0F4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548E6C-18A6-B525-9D74-28E5E3F4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C3E9F6-1E8A-1682-3513-CDD11034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E63A6-F344-4F6B-0CD9-F0C79D50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553772-5B17-BC90-856E-1B095EDC4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989762-F78A-F1C7-6075-5D919029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D1004B-6F98-5A73-36D3-DCEE477C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52A5E4-5018-C076-4DB3-A25F77E5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63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25073-9DB0-58E2-C3C0-B3B951A6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032BD7-55A5-E4CF-E115-AD5F1B5B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BC4189-30C5-45F7-872C-33F968C2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F34F86-268D-0CFC-4C78-36A24E51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54843F-68FB-0FA4-5076-F9292CDC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66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FEC5E-FD80-E198-1A30-084E4FDEC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CDCEE6-0EE2-25F2-13E2-9119CDCD5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EB88B2-26A8-0C50-556B-9391E3A7D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88600E-AEEA-EB63-1568-BB74C90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2B0B54-660C-09F5-0459-B513AE03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46D482-9153-1DDD-277D-18ECF05A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1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A385D-5F8E-4D0A-AFDA-4CB97E8F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DE4EE3-AD1B-07CE-E69B-C9A8C365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A3C51F-325C-F1CE-9BB6-FD2C37E1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33DC34-92E9-009B-5BA2-8EB4B5E43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8FB36E-7373-980D-45B1-6BF59E759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E766A9-169E-7588-FB3E-513BB057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21A1A2-D002-8CF8-78C0-1028F83A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4297C2-CD67-C3FD-E1E7-9A04196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7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E0677-344D-F373-3306-28B9FEC2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1F1E76-F7E7-9534-4778-B412C54A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687A47-77BB-3A60-C63B-E67381D3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93CCDB-8CF1-92A4-1628-147F2B59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18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63C05-BCB7-1AA7-C44D-AE6B945F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EB5578-B184-D75B-69DC-ACED868F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38AD22-D613-B15A-3947-9E3C14F4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89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8DA09-25C4-BD63-FBBA-A020C78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CC48B5-0FC0-A5CF-C11B-1B8E1803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2885BF-4DDF-3665-0211-B58C404C1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B5BD3C-C5D8-BE7E-4DD5-9CF665D4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0A30DB-9AF2-B52E-D956-C6AEA4F1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A5094A-2FA1-80A4-7777-7968F3D9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39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32222-1A24-1F97-21D5-575CDF3A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CAA664-6427-29F1-F775-2F8DD47D9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669E2A-84F0-5B00-FE46-7519376C3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72214E-BFBF-D2BF-8A95-91DA8774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BB52BA-4A68-B2E6-9695-76B14A1A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CDB609-93C3-3E39-32EC-7BB57BF9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1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799DE11-6CC3-FDAA-E108-04D21C02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B0D6F8-D7D2-9698-FED0-5E418D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191055-66D3-51B9-88DF-0A3E505DE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E02C-8589-3246-B557-E96E33F5D7B6}" type="datetimeFigureOut">
              <a:rPr lang="it-IT" smtClean="0"/>
              <a:t>11/12/22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261BCF-584A-7346-174E-F9487651A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9D4501-4EB5-2E8D-C8D5-4737FFCFB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CA71-98ED-F640-9981-96CA55FAF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21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1BA7146-2F04-8633-D5B8-CD0B0C48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431" r="-2" b="-2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A22BD35-74E1-1EA2-C711-7B265B06D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rgbClr val="FFFFFF"/>
                </a:solidFill>
              </a:rPr>
              <a:t>Cantiere delle Diaconie</a:t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9FFEA-C7D4-FC3F-B8EC-199CDAF38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it-IT">
                <a:solidFill>
                  <a:srgbClr val="FFFFFF"/>
                </a:solidFill>
                <a:latin typeface="Comic Sans MS" panose="030F0902030302020204" pitchFamily="66" charset="0"/>
              </a:rPr>
              <a:t>Formazione Spirituale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3C3055-56DB-EECD-2324-D493B6C8C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" r="27533" b="2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90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01C6983-2CA1-9EAC-C6C3-AAB706BD6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7" r="2" b="5786"/>
          <a:stretch/>
        </p:blipFill>
        <p:spPr>
          <a:xfrm>
            <a:off x="2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557F02-06A0-17E6-5D5F-FE85D2F49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 r="3" b="11123"/>
          <a:stretch/>
        </p:blipFill>
        <p:spPr>
          <a:xfrm>
            <a:off x="6633906" y="10"/>
            <a:ext cx="5558094" cy="3214678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3B1E0E-D460-CAE2-BB46-6E30EED30F25}"/>
              </a:ext>
            </a:extLst>
          </p:cNvPr>
          <p:cNvSpPr txBox="1"/>
          <p:nvPr/>
        </p:nvSpPr>
        <p:spPr>
          <a:xfrm>
            <a:off x="5422390" y="3429000"/>
            <a:ext cx="6403849" cy="280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Comic Sans MS" panose="030F0902030302020204" pitchFamily="66" charset="0"/>
              </a:rPr>
              <a:t>Questo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cantiere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sulle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diaconie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riguarda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vari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servizi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che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sono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espressione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visibile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dello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Spirito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nell’agire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ecclesiale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.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Prendiamo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come punto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riflessione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il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ministero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sacerdotale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include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diaconi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(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anche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se tutti dal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battesimo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siamo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re,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profeti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Inoltre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dal </a:t>
            </a:r>
            <a:r>
              <a:rPr lang="en-US" sz="2000" dirty="0" err="1">
                <a:latin typeface="Comic Sans MS" panose="030F0902030302020204" pitchFamily="66" charset="0"/>
              </a:rPr>
              <a:t>C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oncilio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Vaticano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II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nella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latin typeface="Comic Sans MS" panose="030F0902030302020204" pitchFamily="66" charset="0"/>
              </a:rPr>
              <a:t>Enciclica</a:t>
            </a:r>
            <a:r>
              <a:rPr lang="en-US" sz="2000" dirty="0">
                <a:latin typeface="Comic Sans MS" panose="030F0902030302020204" pitchFamily="66" charset="0"/>
              </a:rPr>
              <a:t> Lumen Gentium 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la Chiesa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affida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varie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responsabilità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ai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laici.E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questo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Sinodo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è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proprio la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attuazione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3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191ED-9D4C-36AA-A744-71FE5B85E2B5}"/>
              </a:ext>
            </a:extLst>
          </p:cNvPr>
          <p:cNvSpPr txBox="1"/>
          <p:nvPr/>
        </p:nvSpPr>
        <p:spPr>
          <a:xfrm>
            <a:off x="0" y="178965"/>
            <a:ext cx="5615170" cy="480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Tra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essi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ricordiamo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: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ministri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straordinari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dell’Eucaristia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aiutano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il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sostegno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agli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infermi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distribuendo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l’Eucaristia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; 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lettori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;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gli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accoliti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chierichetti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servono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all’altare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aiutando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il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nella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preparazione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degli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oggetti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vari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servizi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per la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funzione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religiosa;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religiosi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le religiose e le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consacrate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laiche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;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volontari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collaborano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alla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pulizia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della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chiesa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degli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ambienti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ecclesiali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40879C-0725-A73C-3C32-6EF663CB5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27" r="2957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8" name="Immagine 7" descr="Immagine che contiene oggetto da esterni, sfocato&#10;&#10;Descrizione generata automaticamente">
            <a:extLst>
              <a:ext uri="{FF2B5EF4-FFF2-40B4-BE49-F238E27FC236}">
                <a16:creationId xmlns:a16="http://schemas.microsoft.com/office/drawing/2014/main" id="{48EF0C30-086F-4DF3-87D1-C189C02F8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3" r="7796" b="1"/>
          <a:stretch/>
        </p:blipFill>
        <p:spPr>
          <a:xfrm>
            <a:off x="5244612" y="1862019"/>
            <a:ext cx="4198009" cy="421973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0" name="Immagine 9" descr="Immagine che contiene testo, giocattolo&#10;&#10;Descrizione generata automaticamente">
            <a:extLst>
              <a:ext uri="{FF2B5EF4-FFF2-40B4-BE49-F238E27FC236}">
                <a16:creationId xmlns:a16="http://schemas.microsoft.com/office/drawing/2014/main" id="{8BE711D8-0E2F-1D25-2CE9-CB573330D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55" r="3" b="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260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3437C2-9070-6726-776B-9DDFCF50F8FF}"/>
              </a:ext>
            </a:extLst>
          </p:cNvPr>
          <p:cNvSpPr txBox="1"/>
          <p:nvPr/>
        </p:nvSpPr>
        <p:spPr>
          <a:xfrm>
            <a:off x="623887" y="475921"/>
            <a:ext cx="5962785" cy="582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  <a:latin typeface="Comic Sans MS" panose="030F0902030302020204" pitchFamily="66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902030302020204" pitchFamily="66" charset="0"/>
              </a:rPr>
              <a:t>Questo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cantiere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delle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diaconie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è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rivolto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ai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ai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catechisti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agli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educatori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scout etc.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omic Sans MS" panose="030F0902030302020204" pitchFamily="66" charset="0"/>
              </a:rPr>
              <a:t>Lo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scopo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è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quello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di: </a:t>
            </a:r>
          </a:p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effectLst/>
                <a:latin typeface="Comic Sans MS" panose="030F0902030302020204" pitchFamily="66" charset="0"/>
              </a:rPr>
              <a:t>cogliere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le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aspettative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confronti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del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sacerdote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l’esperienza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personale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con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lui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in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quanto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figura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ci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accompagna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nostro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cammino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spirituale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ma al tempo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stesso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bisognosa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ascolto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sostegno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suoi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momenti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solitudine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abbandono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disperazione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scoraggiamento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.</a:t>
            </a:r>
          </a:p>
          <a:p>
            <a:pPr marL="571500" lvl="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omic Sans MS" panose="030F0902030302020204" pitchFamily="66" charset="0"/>
              </a:rPr>
              <a:t>farci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riflettere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sul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nostro senso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appartenenza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responsabilità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condivisa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tra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laici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clero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e, in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più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cogliere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le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narrazioni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dei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giovani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sulle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loro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esperienze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nel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percorso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 di </a:t>
            </a:r>
            <a:r>
              <a:rPr lang="en-US" sz="2000" dirty="0" err="1">
                <a:effectLst/>
                <a:latin typeface="Comic Sans MS" panose="030F0902030302020204" pitchFamily="66" charset="0"/>
              </a:rPr>
              <a:t>Catecumenato</a:t>
            </a:r>
            <a:r>
              <a:rPr lang="en-US" sz="2000" dirty="0">
                <a:effectLst/>
                <a:latin typeface="Comic Sans MS" panose="030F0902030302020204" pitchFamily="66" charset="0"/>
              </a:rPr>
              <a:t>.  </a:t>
            </a:r>
          </a:p>
        </p:txBody>
      </p:sp>
      <p:pic>
        <p:nvPicPr>
          <p:cNvPr id="10" name="Immagine 9" descr="Immagine che contiene acqua, esterni, spiaggia, oceano&#10;&#10;Descrizione generata automaticamente">
            <a:extLst>
              <a:ext uri="{FF2B5EF4-FFF2-40B4-BE49-F238E27FC236}">
                <a16:creationId xmlns:a16="http://schemas.microsoft.com/office/drawing/2014/main" id="{EC750098-570B-8BEC-4304-FC8BD0D3B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15" r="920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656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F6E73A-51BC-7844-2003-12CB6EE0A74A}"/>
              </a:ext>
            </a:extLst>
          </p:cNvPr>
          <p:cNvSpPr txBox="1"/>
          <p:nvPr/>
        </p:nvSpPr>
        <p:spPr>
          <a:xfrm>
            <a:off x="499872" y="961697"/>
            <a:ext cx="5876544" cy="346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Comic Sans MS" panose="030F0902030302020204" pitchFamily="66" charset="0"/>
              </a:rPr>
              <a:t>Come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può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vedere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,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questo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cantiere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abbraccia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tutti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ministeri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che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sono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dentro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la chiesa,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dai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più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giovani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agli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anziani. Lo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scopo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è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di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riflettere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sulle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ispirazioni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dello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Spirito,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sulle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nostre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esperienze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ad intra,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sul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modo in cui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vengono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offerti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servizi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e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nel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frattempo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riflettere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sulle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varie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opportunità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da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incoraggiare</a:t>
            </a:r>
            <a:r>
              <a:rPr lang="en-US" sz="2800" dirty="0">
                <a:latin typeface="Comic Sans MS" panose="030F0902030302020204" pitchFamily="66" charset="0"/>
              </a:rPr>
              <a:t> ed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intendere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la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comunità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ecclesiale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come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luogo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di festa, di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ascolto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 e di </a:t>
            </a:r>
            <a:r>
              <a:rPr lang="en-US" sz="2800" dirty="0" err="1">
                <a:effectLst/>
                <a:latin typeface="Comic Sans MS" panose="030F0902030302020204" pitchFamily="66" charset="0"/>
              </a:rPr>
              <a:t>perdono</a:t>
            </a:r>
            <a:r>
              <a:rPr lang="en-US" sz="2800" dirty="0">
                <a:effectLst/>
                <a:latin typeface="Comic Sans MS" panose="030F0902030302020204" pitchFamily="66" charset="0"/>
              </a:rPr>
              <a:t>.    </a:t>
            </a:r>
          </a:p>
        </p:txBody>
      </p:sp>
      <p:pic>
        <p:nvPicPr>
          <p:cNvPr id="6" name="Immagine 5" descr="Immagine che contiene cielo, edificio, esterni, pietra&#10;&#10;Descrizione generata automaticamente">
            <a:extLst>
              <a:ext uri="{FF2B5EF4-FFF2-40B4-BE49-F238E27FC236}">
                <a16:creationId xmlns:a16="http://schemas.microsoft.com/office/drawing/2014/main" id="{3BDE24B3-59BA-A34F-DEFE-A7073F88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2" r="185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064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428D71-D585-3D8B-0229-45CEF6A092E3}"/>
              </a:ext>
            </a:extLst>
          </p:cNvPr>
          <p:cNvSpPr txBox="1"/>
          <p:nvPr/>
        </p:nvSpPr>
        <p:spPr>
          <a:xfrm>
            <a:off x="6367465" y="342899"/>
            <a:ext cx="5824535" cy="102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                                                     </a:t>
            </a:r>
            <a:r>
              <a:rPr lang="en-US" sz="3700" dirty="0">
                <a:latin typeface="Comic Sans MS" panose="030F0902030302020204" pitchFamily="66" charset="0"/>
                <a:ea typeface="+mj-ea"/>
                <a:cs typeface="+mj-cs"/>
              </a:rPr>
              <a:t>DOMANDE DI RIFLESSIONE</a:t>
            </a:r>
          </a:p>
        </p:txBody>
      </p:sp>
      <p:pic>
        <p:nvPicPr>
          <p:cNvPr id="7" name="Immagine 6" descr="Immagine che contiene puzzle&#10;&#10;Descrizione generata automaticamente">
            <a:extLst>
              <a:ext uri="{FF2B5EF4-FFF2-40B4-BE49-F238E27FC236}">
                <a16:creationId xmlns:a16="http://schemas.microsoft.com/office/drawing/2014/main" id="{4E5C37B1-3577-B390-CB62-D65E6496F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3" r="1808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EBE10E-67D4-D696-1D2F-637955A8A1E8}"/>
              </a:ext>
            </a:extLst>
          </p:cNvPr>
          <p:cNvSpPr txBox="1"/>
          <p:nvPr/>
        </p:nvSpPr>
        <p:spPr>
          <a:xfrm>
            <a:off x="5904188" y="1959493"/>
            <a:ext cx="6019588" cy="4311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0" indent="-45720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i="1" dirty="0" err="1">
                <a:effectLst/>
              </a:rPr>
              <a:t>Quali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esperienze</a:t>
            </a:r>
            <a:r>
              <a:rPr lang="en-US" sz="2000" i="1" dirty="0">
                <a:effectLst/>
              </a:rPr>
              <a:t> di </a:t>
            </a:r>
            <a:r>
              <a:rPr lang="en-US" sz="2000" i="1" dirty="0" err="1">
                <a:effectLst/>
              </a:rPr>
              <a:t>servizio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stai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vivendo</a:t>
            </a:r>
            <a:r>
              <a:rPr lang="en-US" sz="2000" i="1" dirty="0">
                <a:effectLst/>
              </a:rPr>
              <a:t>? </a:t>
            </a:r>
            <a:r>
              <a:rPr lang="en-US" sz="2000" i="1" dirty="0" err="1">
                <a:effectLst/>
              </a:rPr>
              <a:t>Quali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risorse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potresti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mettere</a:t>
            </a:r>
            <a:r>
              <a:rPr lang="en-US" sz="2000" i="1" dirty="0">
                <a:effectLst/>
              </a:rPr>
              <a:t> a </a:t>
            </a:r>
            <a:r>
              <a:rPr lang="en-US" sz="2000" i="1" dirty="0" err="1">
                <a:effectLst/>
              </a:rPr>
              <a:t>servizio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della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realtà</a:t>
            </a:r>
            <a:r>
              <a:rPr lang="en-US" sz="2000" i="1" dirty="0">
                <a:effectLst/>
              </a:rPr>
              <a:t> in cui </a:t>
            </a:r>
            <a:r>
              <a:rPr lang="en-US" sz="2000" i="1" dirty="0" err="1">
                <a:effectLst/>
              </a:rPr>
              <a:t>vivi</a:t>
            </a:r>
            <a:r>
              <a:rPr lang="en-US" sz="2000" i="1" dirty="0">
                <a:effectLst/>
              </a:rPr>
              <a:t>?</a:t>
            </a:r>
            <a:endParaRPr lang="en-US" sz="2000" dirty="0">
              <a:effectLst/>
            </a:endParaRPr>
          </a:p>
          <a:p>
            <a:pPr marL="800100" lvl="0" indent="-45720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i="1" dirty="0" err="1">
                <a:effectLst/>
              </a:rPr>
              <a:t>Tali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esperienze</a:t>
            </a:r>
            <a:r>
              <a:rPr lang="en-US" sz="2000" i="1" dirty="0">
                <a:effectLst/>
              </a:rPr>
              <a:t> di </a:t>
            </a:r>
            <a:r>
              <a:rPr lang="en-US" sz="2000" i="1" dirty="0" err="1">
                <a:effectLst/>
              </a:rPr>
              <a:t>servizio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nascono</a:t>
            </a:r>
            <a:r>
              <a:rPr lang="en-US" sz="2000" i="1" dirty="0">
                <a:effectLst/>
              </a:rPr>
              <a:t> e </a:t>
            </a:r>
            <a:r>
              <a:rPr lang="en-US" sz="2000" i="1" dirty="0" err="1">
                <a:effectLst/>
              </a:rPr>
              <a:t>sono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sostenute</a:t>
            </a:r>
            <a:r>
              <a:rPr lang="en-US" sz="2000" i="1" dirty="0">
                <a:effectLst/>
              </a:rPr>
              <a:t> da </a:t>
            </a:r>
            <a:r>
              <a:rPr lang="en-US" sz="2000" i="1" dirty="0" err="1">
                <a:effectLst/>
              </a:rPr>
              <a:t>un’esperienza</a:t>
            </a:r>
            <a:r>
              <a:rPr lang="en-US" sz="2000" i="1" dirty="0">
                <a:effectLst/>
              </a:rPr>
              <a:t> di </a:t>
            </a:r>
            <a:r>
              <a:rPr lang="en-US" sz="2000" i="1" dirty="0" err="1">
                <a:effectLst/>
              </a:rPr>
              <a:t>fede</a:t>
            </a:r>
            <a:r>
              <a:rPr lang="en-US" sz="2000" i="1" dirty="0">
                <a:effectLst/>
              </a:rPr>
              <a:t>? </a:t>
            </a:r>
            <a:r>
              <a:rPr lang="en-US" sz="2000" i="1" dirty="0" err="1">
                <a:effectLst/>
              </a:rPr>
              <a:t>Alimentano</a:t>
            </a:r>
            <a:r>
              <a:rPr lang="en-US" sz="2000" i="1" dirty="0">
                <a:effectLst/>
              </a:rPr>
              <a:t> la </a:t>
            </a:r>
            <a:r>
              <a:rPr lang="en-US" sz="2000" i="1" dirty="0" err="1">
                <a:effectLst/>
              </a:rPr>
              <a:t>comunione</a:t>
            </a:r>
            <a:r>
              <a:rPr lang="en-US" sz="2000" i="1" dirty="0">
                <a:effectLst/>
              </a:rPr>
              <a:t> con la </a:t>
            </a:r>
            <a:r>
              <a:rPr lang="en-US" sz="2000" i="1" dirty="0" err="1">
                <a:effectLst/>
              </a:rPr>
              <a:t>tua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realtà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ecclesiale</a:t>
            </a:r>
            <a:r>
              <a:rPr lang="en-US" sz="2000" i="1" dirty="0">
                <a:effectLst/>
              </a:rPr>
              <a:t>? </a:t>
            </a:r>
            <a:r>
              <a:rPr lang="en-US" sz="2000" i="1" dirty="0" err="1">
                <a:effectLst/>
              </a:rPr>
              <a:t>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sta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sfuggendo</a:t>
            </a:r>
            <a:r>
              <a:rPr lang="en-US" sz="2000" i="1" dirty="0">
                <a:effectLst/>
              </a:rPr>
              <a:t> “la </a:t>
            </a:r>
            <a:r>
              <a:rPr lang="en-US" sz="2000" i="1" dirty="0" err="1">
                <a:effectLst/>
              </a:rPr>
              <a:t>parte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migliore</a:t>
            </a:r>
            <a:r>
              <a:rPr lang="en-US" sz="2000" i="1" dirty="0">
                <a:effectLst/>
              </a:rPr>
              <a:t>”?</a:t>
            </a:r>
            <a:endParaRPr lang="en-US" sz="2000" dirty="0">
              <a:effectLst/>
            </a:endParaRPr>
          </a:p>
          <a:p>
            <a:pPr marL="800100" lvl="0" indent="-457200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i="1" dirty="0" err="1">
                <a:effectLst/>
              </a:rPr>
              <a:t>Conosci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l’ordine</a:t>
            </a:r>
            <a:r>
              <a:rPr lang="en-US" sz="2000" i="1" dirty="0">
                <a:effectLst/>
              </a:rPr>
              <a:t> del </a:t>
            </a:r>
            <a:r>
              <a:rPr lang="en-US" sz="2000" i="1" dirty="0" err="1">
                <a:effectLst/>
              </a:rPr>
              <a:t>diaconato</a:t>
            </a:r>
            <a:r>
              <a:rPr lang="en-US" sz="2000" i="1" dirty="0">
                <a:effectLst/>
              </a:rPr>
              <a:t> e </a:t>
            </a:r>
            <a:r>
              <a:rPr lang="en-US" sz="2000" i="1" dirty="0" err="1">
                <a:effectLst/>
              </a:rPr>
              <a:t>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Ministeri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che</a:t>
            </a:r>
            <a:r>
              <a:rPr lang="en-US" sz="2000" i="1" dirty="0">
                <a:effectLst/>
              </a:rPr>
              <a:t> la Chiesa </a:t>
            </a:r>
            <a:r>
              <a:rPr lang="en-US" sz="2000" i="1" dirty="0" err="1">
                <a:effectLst/>
              </a:rPr>
              <a:t>affida</a:t>
            </a:r>
            <a:r>
              <a:rPr lang="en-US" sz="2000" i="1" dirty="0">
                <a:effectLst/>
              </a:rPr>
              <a:t> ai </a:t>
            </a:r>
            <a:r>
              <a:rPr lang="en-US" sz="2000" i="1" dirty="0" err="1">
                <a:effectLst/>
              </a:rPr>
              <a:t>laici</a:t>
            </a:r>
            <a:r>
              <a:rPr lang="en-US" sz="2000" i="1" dirty="0">
                <a:effectLst/>
              </a:rPr>
              <a:t> (</a:t>
            </a:r>
            <a:r>
              <a:rPr lang="en-US" sz="2000" i="1" dirty="0" err="1">
                <a:effectLst/>
              </a:rPr>
              <a:t>ministri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straordinari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della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comunione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lettori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accoliti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catechisti</a:t>
            </a:r>
            <a:r>
              <a:rPr lang="en-US" sz="2000" i="1" dirty="0">
                <a:effectLst/>
              </a:rPr>
              <a:t>, </a:t>
            </a:r>
            <a:r>
              <a:rPr lang="en-US" sz="2000" i="1" dirty="0" err="1">
                <a:effectLst/>
              </a:rPr>
              <a:t>laici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consacrati</a:t>
            </a:r>
            <a:r>
              <a:rPr lang="en-US" sz="2000" i="1" dirty="0">
                <a:effectLst/>
              </a:rPr>
              <a:t>)? </a:t>
            </a:r>
            <a:r>
              <a:rPr lang="en-US" sz="2000" i="1" dirty="0" err="1">
                <a:effectLst/>
              </a:rPr>
              <a:t>Sono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presenti</a:t>
            </a:r>
            <a:r>
              <a:rPr lang="en-US" sz="2000" i="1" dirty="0">
                <a:effectLst/>
              </a:rPr>
              <a:t> e </a:t>
            </a:r>
            <a:r>
              <a:rPr lang="en-US" sz="2000" i="1" dirty="0" err="1">
                <a:effectLst/>
              </a:rPr>
              <a:t>vengono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proposti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nella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tua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comunità</a:t>
            </a:r>
            <a:r>
              <a:rPr lang="en-US" sz="2000" i="1" dirty="0">
                <a:effectLst/>
              </a:rPr>
              <a:t>?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8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2E18C5-2882-CAC3-FFB8-CEB9824F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5" r="2278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81913C-5E0C-3BAD-C0AC-24D41654F5D9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4.  </a:t>
            </a:r>
            <a:r>
              <a:rPr lang="en-US" sz="2000" i="1" dirty="0">
                <a:effectLst/>
              </a:rPr>
              <a:t>Cosa </a:t>
            </a:r>
            <a:r>
              <a:rPr lang="en-US" sz="2000" i="1" dirty="0" err="1">
                <a:effectLst/>
              </a:rPr>
              <a:t>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aspetti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dai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Sacerdoti</a:t>
            </a:r>
            <a:r>
              <a:rPr lang="en-US" sz="2000" i="1" dirty="0">
                <a:effectLst/>
              </a:rPr>
              <a:t>? Cosa </a:t>
            </a:r>
            <a:r>
              <a:rPr lang="en-US" sz="2000" i="1" dirty="0" err="1">
                <a:effectLst/>
              </a:rPr>
              <a:t>hanno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donato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alla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tua</a:t>
            </a:r>
            <a:r>
              <a:rPr lang="en-US" sz="2000" i="1" dirty="0">
                <a:effectLst/>
              </a:rPr>
              <a:t> vita </a:t>
            </a:r>
            <a:r>
              <a:rPr lang="en-US" sz="2000" i="1" dirty="0" err="1">
                <a:effectLst/>
              </a:rPr>
              <a:t>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sacerdoti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che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hai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incontrato</a:t>
            </a:r>
            <a:r>
              <a:rPr lang="en-US" sz="2000" i="1" dirty="0">
                <a:effectLst/>
              </a:rPr>
              <a:t>?  Secondo </a:t>
            </a:r>
            <a:r>
              <a:rPr lang="en-US" sz="2000" i="1" dirty="0" err="1">
                <a:effectLst/>
              </a:rPr>
              <a:t>te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quali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difficoltà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incontrano</a:t>
            </a:r>
            <a:r>
              <a:rPr lang="en-US" sz="2000" i="1" dirty="0">
                <a:effectLst/>
              </a:rPr>
              <a:t>? Cosa </a:t>
            </a:r>
            <a:r>
              <a:rPr lang="en-US" sz="2000" i="1" dirty="0" err="1">
                <a:effectLst/>
              </a:rPr>
              <a:t>proporresti</a:t>
            </a:r>
            <a:r>
              <a:rPr lang="en-US" sz="2000" i="1" dirty="0">
                <a:effectLst/>
              </a:rPr>
              <a:t> per </a:t>
            </a:r>
            <a:r>
              <a:rPr lang="en-US" sz="2000" i="1" dirty="0" err="1">
                <a:effectLst/>
              </a:rPr>
              <a:t>superare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difficoltà</a:t>
            </a:r>
            <a:r>
              <a:rPr lang="en-US" sz="2000" i="1" dirty="0">
                <a:effectLst/>
              </a:rPr>
              <a:t>?</a:t>
            </a:r>
            <a:endParaRPr lang="en-US" sz="2000" dirty="0">
              <a:effectLst/>
            </a:endParaRP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</a:rPr>
              <a:t>5.  Come ci </a:t>
            </a:r>
            <a:r>
              <a:rPr lang="en-US" sz="2000" i="1" dirty="0" err="1">
                <a:effectLst/>
              </a:rPr>
              <a:t>si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educa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alla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corresponsabilità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nella</a:t>
            </a:r>
            <a:r>
              <a:rPr lang="en-US" sz="2000" i="1" dirty="0">
                <a:effectLst/>
              </a:rPr>
              <a:t> Chiesa? </a:t>
            </a:r>
            <a:r>
              <a:rPr lang="en-US" sz="2000" i="1" dirty="0" err="1">
                <a:effectLst/>
              </a:rPr>
              <a:t>Quali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ulteriori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spazi</a:t>
            </a:r>
            <a:r>
              <a:rPr lang="en-US" sz="2000" i="1" dirty="0">
                <a:effectLst/>
              </a:rPr>
              <a:t> di </a:t>
            </a:r>
            <a:r>
              <a:rPr lang="en-US" sz="2000" i="1" dirty="0" err="1">
                <a:effectLst/>
              </a:rPr>
              <a:t>collaborazione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tra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laici</a:t>
            </a:r>
            <a:r>
              <a:rPr lang="en-US" sz="2000" i="1" dirty="0">
                <a:effectLst/>
              </a:rPr>
              <a:t> e </a:t>
            </a:r>
            <a:r>
              <a:rPr lang="en-US" sz="2000" i="1" dirty="0" err="1">
                <a:effectLst/>
              </a:rPr>
              <a:t>clero</a:t>
            </a:r>
            <a:r>
              <a:rPr lang="en-US" sz="2000" i="1" dirty="0">
                <a:effectLst/>
              </a:rPr>
              <a:t>? </a:t>
            </a:r>
            <a:endParaRPr lang="en-US" sz="2000" dirty="0">
              <a:effectLst/>
            </a:endParaRP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</a:rPr>
              <a:t>6.  Come </a:t>
            </a:r>
            <a:r>
              <a:rPr lang="en-US" sz="2000" i="1" dirty="0" err="1">
                <a:effectLst/>
              </a:rPr>
              <a:t>immagini</a:t>
            </a:r>
            <a:r>
              <a:rPr lang="en-US" sz="2000" i="1" dirty="0">
                <a:effectLst/>
              </a:rPr>
              <a:t> la </a:t>
            </a:r>
            <a:r>
              <a:rPr lang="en-US" sz="2000" i="1" dirty="0" err="1">
                <a:effectLst/>
              </a:rPr>
              <a:t>realtà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ecclesiale</a:t>
            </a:r>
            <a:r>
              <a:rPr lang="en-US" sz="2000" i="1" dirty="0">
                <a:effectLst/>
              </a:rPr>
              <a:t> in cui </a:t>
            </a:r>
            <a:r>
              <a:rPr lang="en-US" sz="2000" i="1" dirty="0" err="1">
                <a:effectLst/>
              </a:rPr>
              <a:t>vivi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tra</a:t>
            </a:r>
            <a:r>
              <a:rPr lang="en-US" sz="2000" i="1" dirty="0">
                <a:effectLst/>
              </a:rPr>
              <a:t> 10 anni?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1483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485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Tema di Office</vt:lpstr>
      <vt:lpstr>Cantiere delle Diaconie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Cantiere delle Diaconie </dc:title>
  <dc:creator>elisabetta bartolomei</dc:creator>
  <cp:lastModifiedBy>elisabetta bartolomei</cp:lastModifiedBy>
  <cp:revision>12</cp:revision>
  <dcterms:created xsi:type="dcterms:W3CDTF">2022-12-11T21:56:17Z</dcterms:created>
  <dcterms:modified xsi:type="dcterms:W3CDTF">2022-12-11T23:23:08Z</dcterms:modified>
</cp:coreProperties>
</file>